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4" r:id="rId6"/>
    <p:sldId id="263" r:id="rId7"/>
    <p:sldId id="265" r:id="rId8"/>
    <p:sldId id="266" r:id="rId9"/>
    <p:sldId id="268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CC00CC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LC4 : Synthèses inorganiques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2" y="1493227"/>
            <a:ext cx="11373583" cy="44037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Transport du dioxygène par l’hémoglobine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973015" y="3695100"/>
            <a:ext cx="633046" cy="1345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0" y="5080976"/>
            <a:ext cx="207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Porphyrine, ligand </a:t>
            </a:r>
            <a:r>
              <a:rPr lang="fr-FR" dirty="0" err="1" smtClean="0">
                <a:solidFill>
                  <a:srgbClr val="0070C0"/>
                </a:solidFill>
              </a:rPr>
              <a:t>tétradente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81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509712"/>
            <a:ext cx="8410575" cy="38385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Propriétés </a:t>
            </a:r>
            <a:r>
              <a:rPr lang="fr-FR" sz="4000" b="1" dirty="0">
                <a:solidFill>
                  <a:srgbClr val="0070C0"/>
                </a:solidFill>
              </a:rPr>
              <a:t>a</a:t>
            </a:r>
            <a:r>
              <a:rPr lang="fr-FR" sz="4000" b="1" dirty="0" smtClean="0">
                <a:solidFill>
                  <a:srgbClr val="0070C0"/>
                </a:solidFill>
              </a:rPr>
              <a:t>nticancéreuses du </a:t>
            </a:r>
            <a:r>
              <a:rPr lang="fr-FR" sz="4000" b="1" dirty="0" err="1" smtClean="0">
                <a:solidFill>
                  <a:srgbClr val="0070C0"/>
                </a:solidFill>
              </a:rPr>
              <a:t>cisplatine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49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Arc 113"/>
          <p:cNvSpPr/>
          <p:nvPr/>
        </p:nvSpPr>
        <p:spPr>
          <a:xfrm>
            <a:off x="9300701" y="3159123"/>
            <a:ext cx="1001539" cy="1218849"/>
          </a:xfrm>
          <a:prstGeom prst="arc">
            <a:avLst>
              <a:gd name="adj1" fmla="val 10799018"/>
              <a:gd name="adj2" fmla="val 1392499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288978" y="5094004"/>
            <a:ext cx="1013261" cy="1050720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96467" y="98957"/>
            <a:ext cx="615518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Synthèse en laboratoire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70" name="Groupe 69"/>
          <p:cNvGrpSpPr/>
          <p:nvPr/>
        </p:nvGrpSpPr>
        <p:grpSpPr>
          <a:xfrm>
            <a:off x="2865124" y="672534"/>
            <a:ext cx="6180268" cy="5693095"/>
            <a:chOff x="2865124" y="672534"/>
            <a:chExt cx="6180268" cy="5693095"/>
          </a:xfrm>
        </p:grpSpPr>
        <p:grpSp>
          <p:nvGrpSpPr>
            <p:cNvPr id="39" name="Groupe 38"/>
            <p:cNvGrpSpPr/>
            <p:nvPr/>
          </p:nvGrpSpPr>
          <p:grpSpPr>
            <a:xfrm>
              <a:off x="3364528" y="2579077"/>
              <a:ext cx="4900246" cy="3786552"/>
              <a:chOff x="3470031" y="2168769"/>
              <a:chExt cx="4900246" cy="3786552"/>
            </a:xfrm>
          </p:grpSpPr>
          <p:grpSp>
            <p:nvGrpSpPr>
              <p:cNvPr id="36" name="Groupe 35"/>
              <p:cNvGrpSpPr/>
              <p:nvPr/>
            </p:nvGrpSpPr>
            <p:grpSpPr>
              <a:xfrm>
                <a:off x="3470031" y="2168769"/>
                <a:ext cx="4900246" cy="3763100"/>
                <a:chOff x="3470031" y="2168769"/>
                <a:chExt cx="4900246" cy="3763100"/>
              </a:xfrm>
            </p:grpSpPr>
            <p:sp>
              <p:nvSpPr>
                <p:cNvPr id="34" name="Bouée 33"/>
                <p:cNvSpPr/>
                <p:nvPr/>
              </p:nvSpPr>
              <p:spPr>
                <a:xfrm>
                  <a:off x="4021015" y="2321169"/>
                  <a:ext cx="4021016" cy="3610700"/>
                </a:xfrm>
                <a:prstGeom prst="donut">
                  <a:avLst>
                    <a:gd name="adj" fmla="val 15513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3470031" y="2168769"/>
                  <a:ext cx="4900246" cy="22391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36"/>
              <p:cNvSpPr/>
              <p:nvPr/>
            </p:nvSpPr>
            <p:spPr>
              <a:xfrm>
                <a:off x="7461120" y="3071445"/>
                <a:ext cx="550984" cy="13364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052459" y="3071446"/>
                <a:ext cx="550984" cy="13989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e 24"/>
              <p:cNvGrpSpPr/>
              <p:nvPr/>
            </p:nvGrpSpPr>
            <p:grpSpPr>
              <a:xfrm>
                <a:off x="4032739" y="2321168"/>
                <a:ext cx="3997569" cy="3634153"/>
                <a:chOff x="1160585" y="2825262"/>
                <a:chExt cx="3540369" cy="3645876"/>
              </a:xfrm>
            </p:grpSpPr>
            <p:sp>
              <p:nvSpPr>
                <p:cNvPr id="13" name="Arc 12"/>
                <p:cNvSpPr/>
                <p:nvPr/>
              </p:nvSpPr>
              <p:spPr>
                <a:xfrm>
                  <a:off x="1160585" y="2930769"/>
                  <a:ext cx="3540369" cy="3540369"/>
                </a:xfrm>
                <a:prstGeom prst="arc">
                  <a:avLst>
                    <a:gd name="adj1" fmla="val 21577004"/>
                    <a:gd name="adj2" fmla="val 10793431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c 13"/>
                <p:cNvSpPr/>
                <p:nvPr/>
              </p:nvSpPr>
              <p:spPr>
                <a:xfrm>
                  <a:off x="1676400" y="3440720"/>
                  <a:ext cx="2520463" cy="2477658"/>
                </a:xfrm>
                <a:prstGeom prst="arc">
                  <a:avLst>
                    <a:gd name="adj1" fmla="val 21577004"/>
                    <a:gd name="adj2" fmla="val 10793431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4" name="Groupe 23"/>
                <p:cNvGrpSpPr/>
                <p:nvPr/>
              </p:nvGrpSpPr>
              <p:grpSpPr>
                <a:xfrm>
                  <a:off x="1160585" y="2825262"/>
                  <a:ext cx="3540369" cy="1875690"/>
                  <a:chOff x="1160585" y="1617783"/>
                  <a:chExt cx="3540369" cy="3083169"/>
                </a:xfrm>
              </p:grpSpPr>
              <p:cxnSp>
                <p:nvCxnSpPr>
                  <p:cNvPr id="16" name="Connecteur droit 15"/>
                  <p:cNvCxnSpPr/>
                  <p:nvPr/>
                </p:nvCxnSpPr>
                <p:spPr>
                  <a:xfrm>
                    <a:off x="1160585" y="1617785"/>
                    <a:ext cx="0" cy="308316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1676400" y="1617784"/>
                    <a:ext cx="0" cy="308316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>
                    <a:off x="4196863" y="1617784"/>
                    <a:ext cx="0" cy="308316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onnecteur droit 18"/>
                  <p:cNvCxnSpPr/>
                  <p:nvPr/>
                </p:nvCxnSpPr>
                <p:spPr>
                  <a:xfrm>
                    <a:off x="4700954" y="1617783"/>
                    <a:ext cx="0" cy="308316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0" name="Rectangle 39"/>
            <p:cNvSpPr/>
            <p:nvPr/>
          </p:nvSpPr>
          <p:spPr>
            <a:xfrm>
              <a:off x="7530085" y="1723292"/>
              <a:ext cx="199292" cy="26494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45146" y="1723292"/>
              <a:ext cx="90889" cy="264941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Connecteur droit 47"/>
            <p:cNvCxnSpPr/>
            <p:nvPr/>
          </p:nvCxnSpPr>
          <p:spPr>
            <a:xfrm flipV="1">
              <a:off x="4202313" y="1277815"/>
              <a:ext cx="0" cy="4359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 flipV="1">
              <a:off x="7629731" y="1277815"/>
              <a:ext cx="0" cy="4359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4202313" y="1277815"/>
              <a:ext cx="16919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6029117" y="1277815"/>
              <a:ext cx="16006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 flipV="1">
              <a:off x="6029117" y="1059816"/>
              <a:ext cx="0" cy="4359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V="1">
              <a:off x="5894302" y="1206354"/>
              <a:ext cx="0" cy="1417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Plus 62"/>
            <p:cNvSpPr/>
            <p:nvPr/>
          </p:nvSpPr>
          <p:spPr>
            <a:xfrm>
              <a:off x="6290725" y="672534"/>
              <a:ext cx="319609" cy="319609"/>
            </a:xfrm>
            <a:prstGeom prst="mathPlus">
              <a:avLst>
                <a:gd name="adj1" fmla="val 1551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Moins 64"/>
            <p:cNvSpPr/>
            <p:nvPr/>
          </p:nvSpPr>
          <p:spPr>
            <a:xfrm>
              <a:off x="5375877" y="676061"/>
              <a:ext cx="262928" cy="297067"/>
            </a:xfrm>
            <a:prstGeom prst="mathMinus">
              <a:avLst>
                <a:gd name="adj1" fmla="val 15628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65124" y="1831613"/>
              <a:ext cx="1406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AFABAB"/>
                  </a:solidFill>
                </a:rPr>
                <a:t>cathode fer</a:t>
              </a:r>
              <a:endParaRPr lang="en-US" dirty="0">
                <a:solidFill>
                  <a:srgbClr val="AFABAB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888072" y="1830988"/>
              <a:ext cx="2165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anode graphite</a:t>
              </a:r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876535" y="2963651"/>
              <a:ext cx="1168857" cy="3010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791991" y="2951927"/>
              <a:ext cx="144537" cy="324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Connecteur droit avec flèche 71"/>
          <p:cNvCxnSpPr/>
          <p:nvPr/>
        </p:nvCxnSpPr>
        <p:spPr>
          <a:xfrm>
            <a:off x="7161616" y="1277815"/>
            <a:ext cx="194000" cy="0"/>
          </a:xfrm>
          <a:prstGeom prst="straightConnector1">
            <a:avLst/>
          </a:prstGeom>
          <a:ln w="571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134771" y="750284"/>
            <a:ext cx="2165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B050"/>
                </a:solidFill>
              </a:rPr>
              <a:t>i</a:t>
            </a:r>
            <a:endParaRPr lang="en-US" sz="2000" b="1" dirty="0">
              <a:solidFill>
                <a:srgbClr val="00B05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>
            <a:off x="4509470" y="1273217"/>
            <a:ext cx="207863" cy="2011"/>
          </a:xfrm>
          <a:prstGeom prst="straightConnector1">
            <a:avLst/>
          </a:prstGeom>
          <a:ln w="571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4512498" y="774756"/>
            <a:ext cx="2165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</a:t>
            </a:r>
            <a:r>
              <a:rPr lang="fr-FR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/>
              <p:cNvSpPr txBox="1"/>
              <p:nvPr/>
            </p:nvSpPr>
            <p:spPr>
              <a:xfrm>
                <a:off x="56456" y="3666305"/>
                <a:ext cx="4202313" cy="683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rgbClr val="0070C0"/>
                    </a:solidFill>
                  </a:rPr>
                  <a:t>Réduction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9" name="ZoneTexte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" y="3666305"/>
                <a:ext cx="4202313" cy="683520"/>
              </a:xfrm>
              <a:prstGeom prst="rect">
                <a:avLst/>
              </a:prstGeom>
              <a:blipFill>
                <a:blip r:embed="rId2"/>
                <a:stretch>
                  <a:fillRect t="-4425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444844" y="5804384"/>
                <a:ext cx="984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>
                          <a:latin typeface="Cambria Math" panose="02040503050406030204" pitchFamily="18" charset="0"/>
                        </a:rPr>
                        <m:t>NaCl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844" y="5804384"/>
                <a:ext cx="98456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/>
              <p:cNvSpPr txBox="1"/>
              <p:nvPr/>
            </p:nvSpPr>
            <p:spPr>
              <a:xfrm>
                <a:off x="7530085" y="1672819"/>
                <a:ext cx="4202313" cy="683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rgbClr val="FF0000"/>
                    </a:solidFill>
                  </a:rPr>
                  <a:t>Oxydatio</a:t>
                </a:r>
                <a:r>
                  <a:rPr lang="fr-FR" dirty="0">
                    <a:solidFill>
                      <a:srgbClr val="FF0000"/>
                    </a:solidFill>
                  </a:rPr>
                  <a:t>n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ZoneTexte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085" y="1672819"/>
                <a:ext cx="4202313" cy="683520"/>
              </a:xfrm>
              <a:prstGeom prst="rect">
                <a:avLst/>
              </a:prstGeom>
              <a:blipFill>
                <a:blip r:embed="rId4"/>
                <a:stretch>
                  <a:fillRect t="-4425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Connecteur droit 93"/>
          <p:cNvCxnSpPr/>
          <p:nvPr/>
        </p:nvCxnSpPr>
        <p:spPr>
          <a:xfrm>
            <a:off x="9024350" y="6170513"/>
            <a:ext cx="15849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9300702" y="3644590"/>
            <a:ext cx="0" cy="25001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10330926" y="3644590"/>
            <a:ext cx="0" cy="2525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Arc 99"/>
          <p:cNvSpPr/>
          <p:nvPr/>
        </p:nvSpPr>
        <p:spPr>
          <a:xfrm>
            <a:off x="8401871" y="3171358"/>
            <a:ext cx="1244958" cy="124495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c 100"/>
          <p:cNvSpPr/>
          <p:nvPr/>
        </p:nvSpPr>
        <p:spPr>
          <a:xfrm>
            <a:off x="8298179" y="3038914"/>
            <a:ext cx="1494426" cy="1494426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c 101"/>
          <p:cNvSpPr/>
          <p:nvPr/>
        </p:nvSpPr>
        <p:spPr>
          <a:xfrm rot="16200000">
            <a:off x="10127319" y="3051110"/>
            <a:ext cx="1244958" cy="124495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c 102"/>
          <p:cNvSpPr/>
          <p:nvPr/>
        </p:nvSpPr>
        <p:spPr>
          <a:xfrm rot="16200000">
            <a:off x="10002585" y="2921890"/>
            <a:ext cx="1494426" cy="1494426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/>
          <p:cNvCxnSpPr/>
          <p:nvPr/>
        </p:nvCxnSpPr>
        <p:spPr>
          <a:xfrm>
            <a:off x="9646829" y="3782458"/>
            <a:ext cx="0" cy="20321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>
            <a:off x="9792605" y="3719280"/>
            <a:ext cx="0" cy="20851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/>
          <p:cNvCxnSpPr/>
          <p:nvPr/>
        </p:nvCxnSpPr>
        <p:spPr>
          <a:xfrm>
            <a:off x="10002585" y="3654113"/>
            <a:ext cx="0" cy="5521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/>
          <p:cNvCxnSpPr/>
          <p:nvPr/>
        </p:nvCxnSpPr>
        <p:spPr>
          <a:xfrm>
            <a:off x="10127319" y="3644590"/>
            <a:ext cx="0" cy="5521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9730018" y="5673123"/>
                <a:ext cx="609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18" y="5673123"/>
                <a:ext cx="6094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Arc 114"/>
          <p:cNvSpPr/>
          <p:nvPr/>
        </p:nvSpPr>
        <p:spPr>
          <a:xfrm>
            <a:off x="9308304" y="3152683"/>
            <a:ext cx="1001539" cy="1218849"/>
          </a:xfrm>
          <a:prstGeom prst="arc">
            <a:avLst>
              <a:gd name="adj1" fmla="val 14692265"/>
              <a:gd name="adj2" fmla="val 1797688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c 115"/>
          <p:cNvSpPr/>
          <p:nvPr/>
        </p:nvSpPr>
        <p:spPr>
          <a:xfrm>
            <a:off x="9308302" y="3152482"/>
            <a:ext cx="1001539" cy="1218849"/>
          </a:xfrm>
          <a:prstGeom prst="arc">
            <a:avLst>
              <a:gd name="adj1" fmla="val 19105149"/>
              <a:gd name="adj2" fmla="val 212220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orme libre 117"/>
          <p:cNvSpPr/>
          <p:nvPr/>
        </p:nvSpPr>
        <p:spPr>
          <a:xfrm rot="698276">
            <a:off x="4062752" y="3583257"/>
            <a:ext cx="313135" cy="855390"/>
          </a:xfrm>
          <a:custGeom>
            <a:avLst/>
            <a:gdLst>
              <a:gd name="connsiteX0" fmla="*/ 134112 w 417865"/>
              <a:gd name="connsiteY0" fmla="*/ 428851 h 818995"/>
              <a:gd name="connsiteX1" fmla="*/ 24384 w 417865"/>
              <a:gd name="connsiteY1" fmla="*/ 355699 h 818995"/>
              <a:gd name="connsiteX2" fmla="*/ 12192 w 417865"/>
              <a:gd name="connsiteY2" fmla="*/ 306931 h 818995"/>
              <a:gd name="connsiteX3" fmla="*/ 24384 w 417865"/>
              <a:gd name="connsiteY3" fmla="*/ 124051 h 818995"/>
              <a:gd name="connsiteX4" fmla="*/ 60960 w 417865"/>
              <a:gd name="connsiteY4" fmla="*/ 99667 h 818995"/>
              <a:gd name="connsiteX5" fmla="*/ 73152 w 417865"/>
              <a:gd name="connsiteY5" fmla="*/ 63091 h 818995"/>
              <a:gd name="connsiteX6" fmla="*/ 146304 w 417865"/>
              <a:gd name="connsiteY6" fmla="*/ 2131 h 818995"/>
              <a:gd name="connsiteX7" fmla="*/ 231648 w 417865"/>
              <a:gd name="connsiteY7" fmla="*/ 14323 h 818995"/>
              <a:gd name="connsiteX8" fmla="*/ 219456 w 417865"/>
              <a:gd name="connsiteY8" fmla="*/ 148435 h 818995"/>
              <a:gd name="connsiteX9" fmla="*/ 195072 w 417865"/>
              <a:gd name="connsiteY9" fmla="*/ 221587 h 818995"/>
              <a:gd name="connsiteX10" fmla="*/ 182880 w 417865"/>
              <a:gd name="connsiteY10" fmla="*/ 270355 h 818995"/>
              <a:gd name="connsiteX11" fmla="*/ 158496 w 417865"/>
              <a:gd name="connsiteY11" fmla="*/ 306931 h 818995"/>
              <a:gd name="connsiteX12" fmla="*/ 109728 w 417865"/>
              <a:gd name="connsiteY12" fmla="*/ 416659 h 818995"/>
              <a:gd name="connsiteX13" fmla="*/ 73152 w 417865"/>
              <a:gd name="connsiteY13" fmla="*/ 502003 h 818995"/>
              <a:gd name="connsiteX14" fmla="*/ 48768 w 417865"/>
              <a:gd name="connsiteY14" fmla="*/ 587347 h 818995"/>
              <a:gd name="connsiteX15" fmla="*/ 12192 w 417865"/>
              <a:gd name="connsiteY15" fmla="*/ 636115 h 818995"/>
              <a:gd name="connsiteX16" fmla="*/ 0 w 417865"/>
              <a:gd name="connsiteY16" fmla="*/ 672691 h 818995"/>
              <a:gd name="connsiteX17" fmla="*/ 48768 w 417865"/>
              <a:gd name="connsiteY17" fmla="*/ 806803 h 818995"/>
              <a:gd name="connsiteX18" fmla="*/ 109728 w 417865"/>
              <a:gd name="connsiteY18" fmla="*/ 818995 h 818995"/>
              <a:gd name="connsiteX19" fmla="*/ 207264 w 417865"/>
              <a:gd name="connsiteY19" fmla="*/ 782419 h 818995"/>
              <a:gd name="connsiteX20" fmla="*/ 256032 w 417865"/>
              <a:gd name="connsiteY20" fmla="*/ 684883 h 818995"/>
              <a:gd name="connsiteX21" fmla="*/ 243840 w 417865"/>
              <a:gd name="connsiteY21" fmla="*/ 587347 h 818995"/>
              <a:gd name="connsiteX22" fmla="*/ 97536 w 417865"/>
              <a:gd name="connsiteY22" fmla="*/ 623923 h 818995"/>
              <a:gd name="connsiteX23" fmla="*/ 243840 w 417865"/>
              <a:gd name="connsiteY23" fmla="*/ 526387 h 818995"/>
              <a:gd name="connsiteX24" fmla="*/ 304800 w 417865"/>
              <a:gd name="connsiteY24" fmla="*/ 477619 h 818995"/>
              <a:gd name="connsiteX25" fmla="*/ 329184 w 417865"/>
              <a:gd name="connsiteY25" fmla="*/ 441043 h 818995"/>
              <a:gd name="connsiteX26" fmla="*/ 402336 w 417865"/>
              <a:gd name="connsiteY26" fmla="*/ 416659 h 818995"/>
              <a:gd name="connsiteX27" fmla="*/ 402336 w 417865"/>
              <a:gd name="connsiteY27" fmla="*/ 294739 h 818995"/>
              <a:gd name="connsiteX28" fmla="*/ 341376 w 417865"/>
              <a:gd name="connsiteY28" fmla="*/ 306931 h 818995"/>
              <a:gd name="connsiteX29" fmla="*/ 292608 w 417865"/>
              <a:gd name="connsiteY29" fmla="*/ 380083 h 818995"/>
              <a:gd name="connsiteX30" fmla="*/ 256032 w 417865"/>
              <a:gd name="connsiteY30" fmla="*/ 416659 h 818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7865" h="818995">
                <a:moveTo>
                  <a:pt x="134112" y="428851"/>
                </a:moveTo>
                <a:cubicBezTo>
                  <a:pt x="98525" y="411058"/>
                  <a:pt x="46725" y="394796"/>
                  <a:pt x="24384" y="355699"/>
                </a:cubicBezTo>
                <a:cubicBezTo>
                  <a:pt x="16071" y="341150"/>
                  <a:pt x="16256" y="323187"/>
                  <a:pt x="12192" y="306931"/>
                </a:cubicBezTo>
                <a:cubicBezTo>
                  <a:pt x="16256" y="245971"/>
                  <a:pt x="10391" y="183522"/>
                  <a:pt x="24384" y="124051"/>
                </a:cubicBezTo>
                <a:cubicBezTo>
                  <a:pt x="27740" y="109788"/>
                  <a:pt x="51806" y="111109"/>
                  <a:pt x="60960" y="99667"/>
                </a:cubicBezTo>
                <a:cubicBezTo>
                  <a:pt x="68988" y="89632"/>
                  <a:pt x="67405" y="74586"/>
                  <a:pt x="73152" y="63091"/>
                </a:cubicBezTo>
                <a:cubicBezTo>
                  <a:pt x="96129" y="17137"/>
                  <a:pt x="98680" y="25943"/>
                  <a:pt x="146304" y="2131"/>
                </a:cubicBezTo>
                <a:cubicBezTo>
                  <a:pt x="174752" y="6195"/>
                  <a:pt x="218797" y="-11380"/>
                  <a:pt x="231648" y="14323"/>
                </a:cubicBezTo>
                <a:cubicBezTo>
                  <a:pt x="251723" y="54472"/>
                  <a:pt x="227257" y="104230"/>
                  <a:pt x="219456" y="148435"/>
                </a:cubicBezTo>
                <a:cubicBezTo>
                  <a:pt x="214989" y="173747"/>
                  <a:pt x="201306" y="196651"/>
                  <a:pt x="195072" y="221587"/>
                </a:cubicBezTo>
                <a:cubicBezTo>
                  <a:pt x="191008" y="237843"/>
                  <a:pt x="189481" y="254954"/>
                  <a:pt x="182880" y="270355"/>
                </a:cubicBezTo>
                <a:cubicBezTo>
                  <a:pt x="177108" y="283823"/>
                  <a:pt x="164447" y="293541"/>
                  <a:pt x="158496" y="306931"/>
                </a:cubicBezTo>
                <a:cubicBezTo>
                  <a:pt x="100461" y="437511"/>
                  <a:pt x="164912" y="333883"/>
                  <a:pt x="109728" y="416659"/>
                </a:cubicBezTo>
                <a:cubicBezTo>
                  <a:pt x="74726" y="556669"/>
                  <a:pt x="123670" y="384127"/>
                  <a:pt x="73152" y="502003"/>
                </a:cubicBezTo>
                <a:cubicBezTo>
                  <a:pt x="62972" y="525757"/>
                  <a:pt x="62325" y="563621"/>
                  <a:pt x="48768" y="587347"/>
                </a:cubicBezTo>
                <a:cubicBezTo>
                  <a:pt x="38686" y="604990"/>
                  <a:pt x="24384" y="619859"/>
                  <a:pt x="12192" y="636115"/>
                </a:cubicBezTo>
                <a:cubicBezTo>
                  <a:pt x="8128" y="648307"/>
                  <a:pt x="0" y="659840"/>
                  <a:pt x="0" y="672691"/>
                </a:cubicBezTo>
                <a:cubicBezTo>
                  <a:pt x="0" y="714823"/>
                  <a:pt x="5603" y="779825"/>
                  <a:pt x="48768" y="806803"/>
                </a:cubicBezTo>
                <a:cubicBezTo>
                  <a:pt x="66341" y="817786"/>
                  <a:pt x="89408" y="814931"/>
                  <a:pt x="109728" y="818995"/>
                </a:cubicBezTo>
                <a:cubicBezTo>
                  <a:pt x="142240" y="806803"/>
                  <a:pt x="177489" y="800284"/>
                  <a:pt x="207264" y="782419"/>
                </a:cubicBezTo>
                <a:cubicBezTo>
                  <a:pt x="226487" y="770885"/>
                  <a:pt x="252046" y="694848"/>
                  <a:pt x="256032" y="684883"/>
                </a:cubicBezTo>
                <a:cubicBezTo>
                  <a:pt x="251968" y="652371"/>
                  <a:pt x="274421" y="599109"/>
                  <a:pt x="243840" y="587347"/>
                </a:cubicBezTo>
                <a:cubicBezTo>
                  <a:pt x="196922" y="569302"/>
                  <a:pt x="97536" y="623923"/>
                  <a:pt x="97536" y="623923"/>
                </a:cubicBezTo>
                <a:cubicBezTo>
                  <a:pt x="217408" y="530689"/>
                  <a:pt x="163305" y="553232"/>
                  <a:pt x="243840" y="526387"/>
                </a:cubicBezTo>
                <a:cubicBezTo>
                  <a:pt x="313721" y="421565"/>
                  <a:pt x="220672" y="544922"/>
                  <a:pt x="304800" y="477619"/>
                </a:cubicBezTo>
                <a:cubicBezTo>
                  <a:pt x="316242" y="468465"/>
                  <a:pt x="316758" y="448809"/>
                  <a:pt x="329184" y="441043"/>
                </a:cubicBezTo>
                <a:cubicBezTo>
                  <a:pt x="350980" y="427420"/>
                  <a:pt x="402336" y="416659"/>
                  <a:pt x="402336" y="416659"/>
                </a:cubicBezTo>
                <a:cubicBezTo>
                  <a:pt x="409693" y="387229"/>
                  <a:pt x="433260" y="320509"/>
                  <a:pt x="402336" y="294739"/>
                </a:cubicBezTo>
                <a:cubicBezTo>
                  <a:pt x="386417" y="281473"/>
                  <a:pt x="361696" y="302867"/>
                  <a:pt x="341376" y="306931"/>
                </a:cubicBezTo>
                <a:cubicBezTo>
                  <a:pt x="325120" y="331315"/>
                  <a:pt x="316992" y="363827"/>
                  <a:pt x="292608" y="380083"/>
                </a:cubicBezTo>
                <a:cubicBezTo>
                  <a:pt x="252651" y="406721"/>
                  <a:pt x="256032" y="389814"/>
                  <a:pt x="256032" y="416659"/>
                </a:cubicBezTo>
              </a:path>
            </a:pathLst>
          </a:custGeom>
          <a:noFill/>
          <a:ln w="571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Connecteur droit avec flèche 119"/>
          <p:cNvCxnSpPr/>
          <p:nvPr/>
        </p:nvCxnSpPr>
        <p:spPr>
          <a:xfrm>
            <a:off x="10709660" y="2990146"/>
            <a:ext cx="762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10310573" y="2524616"/>
            <a:ext cx="151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Trompe à vide</a:t>
            </a:r>
            <a:endParaRPr lang="fr-FR" dirty="0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8054003" y="3192168"/>
            <a:ext cx="762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8043949" y="2863184"/>
                <a:ext cx="809452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949" y="2863184"/>
                <a:ext cx="809452" cy="396006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4526626" y="3809955"/>
            <a:ext cx="172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CC00CC"/>
                </a:solidFill>
              </a:rPr>
              <a:t>phénolphtaléine</a:t>
            </a:r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26" name="Accolade ouvrante 125"/>
          <p:cNvSpPr/>
          <p:nvPr/>
        </p:nvSpPr>
        <p:spPr>
          <a:xfrm rot="16200000">
            <a:off x="2876562" y="3530340"/>
            <a:ext cx="151564" cy="1654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ZoneTexte 126"/>
          <p:cNvSpPr txBox="1"/>
          <p:nvPr/>
        </p:nvSpPr>
        <p:spPr>
          <a:xfrm>
            <a:off x="1997853" y="4475386"/>
            <a:ext cx="190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Production soude et dihydrogène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ZoneTexte 127"/>
              <p:cNvSpPr txBox="1"/>
              <p:nvPr/>
            </p:nvSpPr>
            <p:spPr>
              <a:xfrm>
                <a:off x="7112657" y="66930"/>
                <a:ext cx="5013744" cy="6835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BILAN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Sup>
                        <m:sSubSup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𝑪𝒍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𝒂𝒒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sSubSup>
                        <m:sSubSup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𝒂𝒒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𝑪𝒍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ZoneText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657" y="66930"/>
                <a:ext cx="5013744" cy="683520"/>
              </a:xfrm>
              <a:prstGeom prst="rect">
                <a:avLst/>
              </a:prstGeom>
              <a:blipFill>
                <a:blip r:embed="rId7"/>
                <a:stretch>
                  <a:fillRect t="-4386" b="-43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8054003" y="6357471"/>
                <a:ext cx="3565142" cy="406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𝑪𝒍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𝟐</m:t>
                      </m:r>
                      <m:sSubSup>
                        <m:sSub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𝟐</m:t>
                      </m:r>
                      <m:sSubSup>
                        <m:sSub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𝑪𝒍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𝒂𝒒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b="1" i="1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𝒂𝒒</m:t>
                          </m:r>
                          <m:r>
                            <a:rPr lang="fr-FR" b="1" i="1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03" y="6357471"/>
                <a:ext cx="3565142" cy="406522"/>
              </a:xfrm>
              <a:prstGeom prst="rect">
                <a:avLst/>
              </a:prstGeom>
              <a:blipFill>
                <a:blip r:embed="rId8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76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37843" y="172109"/>
            <a:ext cx="615518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Expérience 1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64" t="21118" r="21576" b="17037"/>
          <a:stretch/>
        </p:blipFill>
        <p:spPr>
          <a:xfrm>
            <a:off x="987552" y="1621536"/>
            <a:ext cx="4230624" cy="349910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12064" y="5449064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Danielle CACHAU-HERREILLAT, Des expériences de la famille </a:t>
            </a:r>
            <a:r>
              <a:rPr lang="fr-FR" sz="1600" dirty="0" err="1" smtClean="0">
                <a:solidFill>
                  <a:srgbClr val="0070C0"/>
                </a:solidFill>
              </a:rPr>
              <a:t>Réd-Ox</a:t>
            </a:r>
            <a:r>
              <a:rPr lang="fr-FR" sz="1600" dirty="0" smtClean="0">
                <a:solidFill>
                  <a:srgbClr val="0070C0"/>
                </a:solidFill>
              </a:rPr>
              <a:t>, de </a:t>
            </a:r>
            <a:r>
              <a:rPr lang="fr-FR" sz="1600" dirty="0" err="1" smtClean="0">
                <a:solidFill>
                  <a:srgbClr val="0070C0"/>
                </a:solidFill>
              </a:rPr>
              <a:t>boeck</a:t>
            </a:r>
            <a:endParaRPr lang="en-US" sz="1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7034784" y="939683"/>
                <a:ext cx="3583225" cy="681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/>
                  <a:t>BILAN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𝐶𝑙𝑂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84" y="939683"/>
                <a:ext cx="3583225" cy="681853"/>
              </a:xfrm>
              <a:prstGeom prst="rect">
                <a:avLst/>
              </a:prstGeom>
              <a:blipFill>
                <a:blip r:embed="rId4"/>
                <a:stretch>
                  <a:fillRect t="-4464" r="-9014" b="-72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34784" y="5510024"/>
                <a:ext cx="3604192" cy="831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𝐶𝑙𝑂</m:t>
                                </m:r>
                              </m:e>
                              <m:sup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𝐶𝑙𝑂</m:t>
                                </m:r>
                              </m:e>
                              <m:sup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800" dirty="0" smtClean="0"/>
                  <a:t>=?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84" y="5510024"/>
                <a:ext cx="3604192" cy="831190"/>
              </a:xfrm>
              <a:prstGeom prst="rect">
                <a:avLst/>
              </a:prstGeom>
              <a:blipFill>
                <a:blip r:embed="rId5"/>
                <a:stretch>
                  <a:fillRect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èche vers le bas 9"/>
          <p:cNvSpPr/>
          <p:nvPr/>
        </p:nvSpPr>
        <p:spPr>
          <a:xfrm>
            <a:off x="7191357" y="1855708"/>
            <a:ext cx="368381" cy="7437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559738" y="192171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 acide éthanoïque </a:t>
                </a:r>
                <a:r>
                  <a:rPr lang="fr-FR" b="1" dirty="0" smtClean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concentrés</a:t>
                </a:r>
                <a:endParaRPr lang="en-US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738" y="1921716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77723" y="2899600"/>
                <a:ext cx="5318314" cy="41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𝐶𝑙𝑂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23" y="2899600"/>
                <a:ext cx="5318314" cy="416974"/>
              </a:xfrm>
              <a:prstGeom prst="rect">
                <a:avLst/>
              </a:prstGeom>
              <a:blipFill>
                <a:blip r:embed="rId7"/>
                <a:stretch>
                  <a:fillRect t="-50000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èche vers le bas 12"/>
          <p:cNvSpPr/>
          <p:nvPr/>
        </p:nvSpPr>
        <p:spPr>
          <a:xfrm>
            <a:off x="7191357" y="3760289"/>
            <a:ext cx="368381" cy="7437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59738" y="38262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Dosage </a:t>
            </a:r>
            <a:r>
              <a:rPr lang="fr-FR" dirty="0" err="1" smtClean="0"/>
              <a:t>iodométrique</a:t>
            </a:r>
            <a:r>
              <a:rPr lang="fr-FR" dirty="0" smtClean="0"/>
              <a:t> par thiosulfate de sodium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776732" y="4777994"/>
                <a:ext cx="4099327" cy="424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732" y="4777994"/>
                <a:ext cx="4099327" cy="424412"/>
              </a:xfrm>
              <a:prstGeom prst="rect">
                <a:avLst/>
              </a:prstGeom>
              <a:blipFill>
                <a:blip r:embed="rId8"/>
                <a:stretch>
                  <a:fillRect t="-46377" b="-1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602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Synthèse industrielle : installation à diaphragme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2" y="1462659"/>
            <a:ext cx="10058400" cy="419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5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1" y="916598"/>
            <a:ext cx="10809410" cy="550380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Exemple de </a:t>
            </a:r>
            <a:r>
              <a:rPr lang="fr-FR" sz="4000" b="1" smtClean="0">
                <a:solidFill>
                  <a:srgbClr val="0070C0"/>
                </a:solidFill>
              </a:rPr>
              <a:t>complexe : l’</a:t>
            </a:r>
            <a:r>
              <a:rPr lang="fr-FR" sz="4000" b="1" dirty="0" err="1" smtClean="0">
                <a:solidFill>
                  <a:srgbClr val="0070C0"/>
                </a:solidFill>
              </a:rPr>
              <a:t>hexaaquacuivre</a:t>
            </a:r>
            <a:r>
              <a:rPr lang="fr-FR" sz="4000" b="1" dirty="0" smtClean="0">
                <a:solidFill>
                  <a:srgbClr val="0070C0"/>
                </a:solidFill>
              </a:rPr>
              <a:t> (II)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047750"/>
            <a:ext cx="10868025" cy="47625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Exemple de complexe : le fer </a:t>
            </a:r>
            <a:r>
              <a:rPr lang="fr-FR" sz="4000" b="1" dirty="0" err="1" smtClean="0">
                <a:solidFill>
                  <a:srgbClr val="0070C0"/>
                </a:solidFill>
              </a:rPr>
              <a:t>acac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3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02" y="768594"/>
            <a:ext cx="10135700" cy="57894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Synthèse du fer </a:t>
            </a:r>
            <a:r>
              <a:rPr lang="fr-FR" sz="4000" b="1" dirty="0" err="1" smtClean="0">
                <a:solidFill>
                  <a:srgbClr val="0070C0"/>
                </a:solidFill>
              </a:rPr>
              <a:t>acac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08" y="669315"/>
            <a:ext cx="11379078" cy="55293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0070C0"/>
                </a:solidFill>
              </a:rPr>
              <a:t>Synthèse du fer </a:t>
            </a:r>
            <a:r>
              <a:rPr lang="fr-FR" sz="4000" b="1" dirty="0" err="1" smtClean="0">
                <a:solidFill>
                  <a:srgbClr val="0070C0"/>
                </a:solidFill>
              </a:rPr>
              <a:t>acac</a:t>
            </a:r>
            <a:endParaRPr lang="en-US" sz="4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505200" y="2244970"/>
                <a:ext cx="6735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244970"/>
                <a:ext cx="673582" cy="369332"/>
              </a:xfrm>
              <a:prstGeom prst="rect">
                <a:avLst/>
              </a:prstGeom>
              <a:blipFill>
                <a:blip r:embed="rId3"/>
                <a:stretch>
                  <a:fillRect l="-5455" r="-181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1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470"/>
          <a:stretch/>
        </p:blipFill>
        <p:spPr>
          <a:xfrm>
            <a:off x="2542442" y="820615"/>
            <a:ext cx="6742235" cy="561169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</a:rPr>
              <a:t>L</a:t>
            </a:r>
            <a:r>
              <a:rPr lang="fr-FR" sz="4000" b="1" dirty="0" smtClean="0">
                <a:solidFill>
                  <a:srgbClr val="0070C0"/>
                </a:solidFill>
              </a:rPr>
              <a:t>’hémoglobine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486</Words>
  <Application>Microsoft Office PowerPoint</Application>
  <PresentationFormat>Grand écran</PresentationFormat>
  <Paragraphs>38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Cambria Math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L'Oréal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RAMKURRUN Pooja</cp:lastModifiedBy>
  <cp:revision>63</cp:revision>
  <dcterms:created xsi:type="dcterms:W3CDTF">2020-03-23T08:37:13Z</dcterms:created>
  <dcterms:modified xsi:type="dcterms:W3CDTF">2020-06-19T10:28:47Z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